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A549-78D0-43A0-9D3A-428C9BB0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68" y="419451"/>
            <a:ext cx="8991600" cy="2606536"/>
          </a:xfrm>
        </p:spPr>
        <p:txBody>
          <a:bodyPr>
            <a:normAutofit fontScale="90000"/>
          </a:bodyPr>
          <a:lstStyle/>
          <a:p>
            <a:r>
              <a:rPr lang="en-US" dirty="0"/>
              <a:t>AV Blocks</a:t>
            </a:r>
            <a:br>
              <a:rPr lang="en-US" dirty="0"/>
            </a:br>
            <a:r>
              <a:rPr lang="en-US" dirty="0"/>
              <a:t>Ventricular blocks</a:t>
            </a:r>
            <a:br>
              <a:rPr lang="en-US" dirty="0"/>
            </a:br>
            <a:r>
              <a:rPr lang="en-US" dirty="0"/>
              <a:t>heart blocks </a:t>
            </a:r>
            <a:br>
              <a:rPr lang="en-US" dirty="0"/>
            </a:br>
            <a:r>
              <a:rPr lang="en-US" dirty="0"/>
              <a:t>AV nodal blocks</a:t>
            </a:r>
            <a:br>
              <a:rPr lang="en-US" dirty="0"/>
            </a:br>
            <a:r>
              <a:rPr lang="en-US" dirty="0"/>
              <a:t>PR elongations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3D194-DB1C-4C74-8045-18A8500EF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514987"/>
            <a:ext cx="6801612" cy="23405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1, Type 2a. Type 2. Type 3</a:t>
            </a:r>
          </a:p>
          <a:p>
            <a:r>
              <a:rPr lang="en-US" dirty="0"/>
              <a:t>AKA:</a:t>
            </a:r>
          </a:p>
          <a:p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Degree 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(type1) Mobitz 1; AKA </a:t>
            </a:r>
            <a:r>
              <a:rPr lang="en-US" dirty="0" err="1"/>
              <a:t>Winkiebach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(type2) Mobitz 1a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  <a:p>
            <a:r>
              <a:rPr lang="en-US" dirty="0"/>
              <a:t>3rd Degree AKA Complete Block or Total Heart Block</a:t>
            </a:r>
          </a:p>
        </p:txBody>
      </p:sp>
    </p:spTree>
    <p:extLst>
      <p:ext uri="{BB962C8B-B14F-4D97-AF65-F5344CB8AC3E}">
        <p14:creationId xmlns:p14="http://schemas.microsoft.com/office/powerpoint/2010/main" val="326894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E5A3EB-B620-4CCE-9F6F-5F8D347EA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Elevation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9E3308-B9E4-4EFF-A979-08731E6D6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6F6B94-7ABA-4904-9E37-400445B8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Changes</a:t>
            </a:r>
          </a:p>
        </p:txBody>
      </p:sp>
      <p:pic>
        <p:nvPicPr>
          <p:cNvPr id="6146" name="Picture 2" descr="Image result for ST elevation">
            <a:extLst>
              <a:ext uri="{FF2B5EF4-FFF2-40B4-BE49-F238E27FC236}">
                <a16:creationId xmlns:a16="http://schemas.microsoft.com/office/drawing/2014/main" id="{3A5B6254-5A94-40D7-A6E9-CEF31ADBA6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596401"/>
            <a:ext cx="4270375" cy="16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 depression">
            <a:extLst>
              <a:ext uri="{FF2B5EF4-FFF2-40B4-BE49-F238E27FC236}">
                <a16:creationId xmlns:a16="http://schemas.microsoft.com/office/drawing/2014/main" id="{9143A5B0-D55D-4815-BC94-54D3EFBC98A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599858"/>
            <a:ext cx="4252912" cy="16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CD997-6CA3-4F80-ABC1-8C73F67F0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the 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CB4BA-EED1-408A-8D74-D4A0A122B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Active/Old Heart Attack</a:t>
            </a:r>
          </a:p>
          <a:p>
            <a:r>
              <a:rPr lang="en-US" dirty="0"/>
              <a:t>Injury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7A969F-91BC-4172-863F-5E8656958E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Ischemia</a:t>
            </a:r>
          </a:p>
          <a:p>
            <a:pPr lvl="1"/>
            <a:r>
              <a:rPr lang="en-US" dirty="0"/>
              <a:t>Lack of blood</a:t>
            </a:r>
          </a:p>
          <a:p>
            <a:pPr lvl="1"/>
            <a:r>
              <a:rPr lang="en-US" dirty="0"/>
              <a:t>Lack of O2</a:t>
            </a:r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1AC617-08D1-4461-BD39-776834E45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Below the 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C475D-C69F-4A91-B9FA-96C8219F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AD6E6-D8A2-48B6-803F-BC30D8F82A9C}"/>
              </a:ext>
            </a:extLst>
          </p:cNvPr>
          <p:cNvSpPr txBox="1"/>
          <p:nvPr/>
        </p:nvSpPr>
        <p:spPr>
          <a:xfrm>
            <a:off x="3272790" y="5234940"/>
            <a:ext cx="564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Deep q waves are our indicators of old MI</a:t>
            </a:r>
          </a:p>
        </p:txBody>
      </p:sp>
    </p:spTree>
    <p:extLst>
      <p:ext uri="{BB962C8B-B14F-4D97-AF65-F5344CB8AC3E}">
        <p14:creationId xmlns:p14="http://schemas.microsoft.com/office/powerpoint/2010/main" val="177621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F67FB8-0E60-43DE-8A0D-92A7CEB7C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NSTEMI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1BD8D7-3F96-4F82-9ABD-910968F5C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38672" y="3143250"/>
            <a:ext cx="2358506" cy="2597150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D8F3B19-2DB4-45D2-8723-49231C7521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59932" y="3143250"/>
            <a:ext cx="2210823" cy="259715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92A236-23D6-42B8-A5ED-43D637822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STEMI</a:t>
            </a:r>
          </a:p>
        </p:txBody>
      </p:sp>
    </p:spTree>
    <p:extLst>
      <p:ext uri="{BB962C8B-B14F-4D97-AF65-F5344CB8AC3E}">
        <p14:creationId xmlns:p14="http://schemas.microsoft.com/office/powerpoint/2010/main" val="19415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1CE87-491C-48F8-B1F0-6E51C470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" y="350401"/>
            <a:ext cx="428625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93DFC-E83E-4278-8586-CBE142FD0036}"/>
              </a:ext>
            </a:extLst>
          </p:cNvPr>
          <p:cNvSpPr txBox="1"/>
          <p:nvPr/>
        </p:nvSpPr>
        <p:spPr>
          <a:xfrm>
            <a:off x="5327009" y="1543574"/>
            <a:ext cx="61407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 ESSENCE" panose="02000000000000000000" pitchFamily="2" charset="0"/>
              </a:rPr>
              <a:t>“Replace excuses with EFFORT</a:t>
            </a:r>
          </a:p>
          <a:p>
            <a:pPr algn="ctr"/>
            <a:r>
              <a:rPr lang="en-US" sz="3200" i="1" dirty="0">
                <a:latin typeface="AR ESSENCE" panose="02000000000000000000" pitchFamily="2" charset="0"/>
              </a:rPr>
              <a:t>Replace laziness with DETERMINATION </a:t>
            </a:r>
          </a:p>
          <a:p>
            <a:pPr algn="ctr"/>
            <a:r>
              <a:rPr lang="en-US" sz="3200" i="1" dirty="0">
                <a:latin typeface="AR ESSENCE" panose="02000000000000000000" pitchFamily="2" charset="0"/>
              </a:rPr>
              <a:t>and </a:t>
            </a:r>
          </a:p>
          <a:p>
            <a:pPr algn="ctr"/>
            <a:r>
              <a:rPr lang="en-US" sz="3200" i="1" dirty="0">
                <a:latin typeface="AR ESSENCE" panose="02000000000000000000" pitchFamily="2" charset="0"/>
              </a:rPr>
              <a:t>everything else will fall into PLACE!”</a:t>
            </a: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  <a:p>
            <a:pPr algn="ctr"/>
            <a:endParaRPr lang="en-US" i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1E2B-2E6A-4EAE-9648-425AD04F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degree</a:t>
            </a:r>
          </a:p>
        </p:txBody>
      </p:sp>
      <p:pic>
        <p:nvPicPr>
          <p:cNvPr id="1026" name="Picture 2" descr="Image result for 1st degree heart block">
            <a:extLst>
              <a:ext uri="{FF2B5EF4-FFF2-40B4-BE49-F238E27FC236}">
                <a16:creationId xmlns:a16="http://schemas.microsoft.com/office/drawing/2014/main" id="{7E4D5040-FAD7-4B8B-A604-46CD36920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4" y="2638425"/>
            <a:ext cx="5514622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8C759-1AEB-410D-88B3-E7850AEA8023}"/>
              </a:ext>
            </a:extLst>
          </p:cNvPr>
          <p:cNvSpPr txBox="1"/>
          <p:nvPr/>
        </p:nvSpPr>
        <p:spPr>
          <a:xfrm>
            <a:off x="6862194" y="2827090"/>
            <a:ext cx="4563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underlaying rhythm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Regular (most of 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– that of underlying rhythm.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PR I &gt;.20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QRS –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Charted as NSR with 1</a:t>
            </a:r>
            <a:r>
              <a:rPr lang="en-US" baseline="30000" dirty="0"/>
              <a:t>st</a:t>
            </a:r>
            <a:r>
              <a:rPr lang="en-US" dirty="0"/>
              <a:t> degree block</a:t>
            </a:r>
          </a:p>
        </p:txBody>
      </p:sp>
    </p:spTree>
    <p:extLst>
      <p:ext uri="{BB962C8B-B14F-4D97-AF65-F5344CB8AC3E}">
        <p14:creationId xmlns:p14="http://schemas.microsoft.com/office/powerpoint/2010/main" val="185185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2514-1D66-45D2-AF27-A0819266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</a:t>
            </a:r>
            <a:r>
              <a:rPr lang="en-US" dirty="0" err="1"/>
              <a:t>av</a:t>
            </a:r>
            <a:r>
              <a:rPr lang="en-US" dirty="0"/>
              <a:t> block </a:t>
            </a:r>
            <a:br>
              <a:rPr lang="en-US" dirty="0"/>
            </a:br>
            <a:r>
              <a:rPr lang="en-US" dirty="0"/>
              <a:t>Mobitz I </a:t>
            </a:r>
            <a:br>
              <a:rPr lang="en-US" dirty="0"/>
            </a:br>
            <a:r>
              <a:rPr lang="en-US" dirty="0" err="1"/>
              <a:t>Winkiebach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86CC4D-3FED-47C7-9041-FB34A0EB5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348" y="2403976"/>
            <a:ext cx="10651958" cy="2436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8ED52-EE9A-4C69-A1BC-1F081EBD10FE}"/>
              </a:ext>
            </a:extLst>
          </p:cNvPr>
          <p:cNvSpPr txBox="1"/>
          <p:nvPr/>
        </p:nvSpPr>
        <p:spPr>
          <a:xfrm>
            <a:off x="1788253" y="4840448"/>
            <a:ext cx="8615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“Normal, Long, Longer, Drop, Now you have </a:t>
            </a:r>
            <a:r>
              <a:rPr lang="en-US" dirty="0" err="1"/>
              <a:t>Winkibach</a:t>
            </a:r>
            <a:r>
              <a:rPr lang="en-US" dirty="0"/>
              <a:t>!</a:t>
            </a:r>
          </a:p>
          <a:p>
            <a:r>
              <a:rPr lang="en-US" dirty="0">
                <a:highlight>
                  <a:srgbClr val="FFFF00"/>
                </a:highlight>
              </a:rPr>
              <a:t>Ventricular rate often Irregula</a:t>
            </a:r>
            <a:r>
              <a:rPr lang="en-US" dirty="0"/>
              <a:t>r, Atrial Rate – reg. </a:t>
            </a:r>
          </a:p>
          <a:p>
            <a:r>
              <a:rPr lang="en-US" dirty="0"/>
              <a:t>QRS Normal</a:t>
            </a:r>
          </a:p>
          <a:p>
            <a:r>
              <a:rPr lang="en-US" dirty="0">
                <a:highlight>
                  <a:srgbClr val="FFFF00"/>
                </a:highlight>
              </a:rPr>
              <a:t>PR I – Increasing until the drop. </a:t>
            </a:r>
          </a:p>
          <a:p>
            <a:r>
              <a:rPr lang="en-US" dirty="0"/>
              <a:t>No underlying rhythm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636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BF39-4971-46B5-9900-E478A19D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</a:t>
            </a:r>
            <a:br>
              <a:rPr lang="en-US" dirty="0"/>
            </a:br>
            <a:r>
              <a:rPr lang="en-US" dirty="0"/>
              <a:t>Mobitz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3834-E9D5-4185-9D28-41B13F3B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41" y="2967791"/>
            <a:ext cx="4490506" cy="25797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Ventricular Rate – Irregular</a:t>
            </a:r>
          </a:p>
          <a:p>
            <a:r>
              <a:rPr lang="en-US" dirty="0"/>
              <a:t>Atrial Rate – Regular</a:t>
            </a:r>
          </a:p>
          <a:p>
            <a:r>
              <a:rPr lang="en-US" dirty="0"/>
              <a:t>P Waves Present – Punctual and similar </a:t>
            </a:r>
          </a:p>
          <a:p>
            <a:r>
              <a:rPr lang="en-US" dirty="0"/>
              <a:t>PR I – Normal or Prolonged</a:t>
            </a:r>
          </a:p>
          <a:p>
            <a:r>
              <a:rPr lang="en-US" dirty="0"/>
              <a:t>QRS – Mostly Abnormal</a:t>
            </a:r>
          </a:p>
          <a:p>
            <a:endParaRPr lang="en-US" dirty="0"/>
          </a:p>
          <a:p>
            <a:r>
              <a:rPr lang="en-US" dirty="0"/>
              <a:t>No underlying rhythm.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BEC92-3045-4A5B-9034-024F9CC7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9" y="2758741"/>
            <a:ext cx="7524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ACFA-E6CF-43D4-9924-A083E50F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Degree Block</a:t>
            </a:r>
            <a:br>
              <a:rPr lang="en-US" dirty="0"/>
            </a:br>
            <a:r>
              <a:rPr lang="en-US" dirty="0"/>
              <a:t>Complete Heart Block</a:t>
            </a:r>
          </a:p>
        </p:txBody>
      </p:sp>
      <p:pic>
        <p:nvPicPr>
          <p:cNvPr id="3074" name="Picture 2" descr="Image result for 3rd degree heart block">
            <a:extLst>
              <a:ext uri="{FF2B5EF4-FFF2-40B4-BE49-F238E27FC236}">
                <a16:creationId xmlns:a16="http://schemas.microsoft.com/office/drawing/2014/main" id="{E8A9F324-B865-42C9-A6BA-9A8ADE0FE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7" y="2298568"/>
            <a:ext cx="68389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02551-1998-497D-B38B-3FEF2380894E}"/>
              </a:ext>
            </a:extLst>
          </p:cNvPr>
          <p:cNvSpPr txBox="1"/>
          <p:nvPr/>
        </p:nvSpPr>
        <p:spPr>
          <a:xfrm>
            <a:off x="754273" y="4211273"/>
            <a:ext cx="6904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Atria and Ventricle DEPOLAROZOMG separately</a:t>
            </a:r>
          </a:p>
          <a:p>
            <a:r>
              <a:rPr lang="en-US" dirty="0"/>
              <a:t>PR Undeterminable</a:t>
            </a:r>
          </a:p>
          <a:p>
            <a:r>
              <a:rPr lang="en-US" dirty="0"/>
              <a:t>QRS – Can be wide</a:t>
            </a:r>
          </a:p>
          <a:p>
            <a:r>
              <a:rPr lang="en-US" dirty="0"/>
              <a:t>P- waves can be present, buried, or after complex</a:t>
            </a:r>
          </a:p>
          <a:p>
            <a:endParaRPr lang="en-US" dirty="0"/>
          </a:p>
          <a:p>
            <a:r>
              <a:rPr lang="en-US" dirty="0"/>
              <a:t>Most dangerous block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8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F6D-6C7D-4A51-B767-D81512DD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Bundle Branch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3E13-472D-42B6-A7D6-4E80B7DC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Seen on L I, V1, V6</a:t>
            </a:r>
          </a:p>
          <a:p>
            <a:r>
              <a:rPr lang="en-US" dirty="0"/>
              <a:t>V1 gives us a </a:t>
            </a:r>
            <a:r>
              <a:rPr lang="en-US" dirty="0" err="1"/>
              <a:t>RsR</a:t>
            </a:r>
            <a:endParaRPr lang="en-US" dirty="0"/>
          </a:p>
          <a:p>
            <a:r>
              <a:rPr lang="en-US" dirty="0"/>
              <a:t>T wave abnormality </a:t>
            </a:r>
          </a:p>
          <a:p>
            <a:endParaRPr lang="en-US" dirty="0"/>
          </a:p>
          <a:p>
            <a:r>
              <a:rPr lang="en-US" dirty="0"/>
              <a:t>P waves –normal</a:t>
            </a:r>
          </a:p>
          <a:p>
            <a:r>
              <a:rPr lang="en-US" dirty="0"/>
              <a:t>Rate/Rhythm – normal</a:t>
            </a:r>
          </a:p>
          <a:p>
            <a:r>
              <a:rPr lang="en-US" dirty="0"/>
              <a:t>QRS- Prolonged &gt;.10</a:t>
            </a:r>
          </a:p>
          <a:p>
            <a:pPr lvl="1"/>
            <a:r>
              <a:rPr lang="en-US" dirty="0"/>
              <a:t>Bizarre</a:t>
            </a:r>
          </a:p>
          <a:p>
            <a:pPr lvl="1"/>
            <a:r>
              <a:rPr lang="en-US" dirty="0"/>
              <a:t>Increased Amplitude</a:t>
            </a:r>
          </a:p>
          <a:p>
            <a:r>
              <a:rPr lang="en-US" dirty="0"/>
              <a:t>T Wave Abnormal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https://courses.kcumb.edu/physio/Abnormal%20ECG/blocks5.jpg">
            <a:extLst>
              <a:ext uri="{FF2B5EF4-FFF2-40B4-BE49-F238E27FC236}">
                <a16:creationId xmlns:a16="http://schemas.microsoft.com/office/drawing/2014/main" id="{1C876D3F-6690-40D8-9ADA-9E9F4EF3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5" y="2638044"/>
            <a:ext cx="3600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0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EEF6-C745-439C-9848-3CF6A4D8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B3CE3-1D7A-414B-A160-B3D15321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RBBB</a:t>
            </a:r>
          </a:p>
        </p:txBody>
      </p:sp>
      <p:pic>
        <p:nvPicPr>
          <p:cNvPr id="5122" name="Picture 2" descr="https://courses.kcumb.edu/physio/Abnormal%20ECG/blocks8.jpg">
            <a:extLst>
              <a:ext uri="{FF2B5EF4-FFF2-40B4-BE49-F238E27FC236}">
                <a16:creationId xmlns:a16="http://schemas.microsoft.com/office/drawing/2014/main" id="{EABA7F96-1DD0-422D-8775-EC896FAB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069847"/>
            <a:ext cx="3810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6E1944-D0BC-4203-AE62-3DB2F573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2562225"/>
            <a:ext cx="25241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6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8E85-7253-41D7-B5B3-467213A6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LBBB/RBBB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35543-D4F8-4CF6-A40A-3901F2ECB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3304" y="739140"/>
            <a:ext cx="5193792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094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78</TotalTime>
  <Words>260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 BLANCA</vt:lpstr>
      <vt:lpstr>AR ESSENCE</vt:lpstr>
      <vt:lpstr>Arial</vt:lpstr>
      <vt:lpstr>Gill Sans MT</vt:lpstr>
      <vt:lpstr>Parcel</vt:lpstr>
      <vt:lpstr>AV Blocks Ventricular blocks heart blocks  AV nodal blocks PR elongations</vt:lpstr>
      <vt:lpstr>PowerPoint Presentation</vt:lpstr>
      <vt:lpstr>1st degree</vt:lpstr>
      <vt:lpstr>2nd degree av block  Mobitz I  Winkiebach</vt:lpstr>
      <vt:lpstr>2nd Degree Mobitz II</vt:lpstr>
      <vt:lpstr>3rd Degree Block Complete Heart Block</vt:lpstr>
      <vt:lpstr>Right Bundle Branch Block</vt:lpstr>
      <vt:lpstr>LBBB</vt:lpstr>
      <vt:lpstr>LBBB/RBBB</vt:lpstr>
      <vt:lpstr>ST Changes</vt:lpstr>
      <vt:lpstr>Causes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 Blocks Ventricular blocks heart blocks  AV nodal blocks PR elongations</dc:title>
  <dc:creator>Justin Hagan</dc:creator>
  <cp:lastModifiedBy>Justin Hagan</cp:lastModifiedBy>
  <cp:revision>10</cp:revision>
  <dcterms:created xsi:type="dcterms:W3CDTF">2017-09-27T04:44:11Z</dcterms:created>
  <dcterms:modified xsi:type="dcterms:W3CDTF">2017-09-27T06:19:40Z</dcterms:modified>
</cp:coreProperties>
</file>